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66" r:id="rId3"/>
    <p:sldId id="376" r:id="rId4"/>
    <p:sldId id="377" r:id="rId5"/>
    <p:sldId id="381" r:id="rId6"/>
    <p:sldId id="380" r:id="rId7"/>
    <p:sldId id="379" r:id="rId8"/>
    <p:sldId id="382" r:id="rId9"/>
    <p:sldId id="383" r:id="rId10"/>
    <p:sldId id="384" r:id="rId11"/>
    <p:sldId id="386" r:id="rId12"/>
    <p:sldId id="387" r:id="rId13"/>
    <p:sldId id="378" r:id="rId14"/>
    <p:sldId id="388" r:id="rId15"/>
    <p:sldId id="371" r:id="rId16"/>
    <p:sldId id="390" r:id="rId17"/>
    <p:sldId id="372" r:id="rId18"/>
    <p:sldId id="359" r:id="rId19"/>
    <p:sldId id="391" r:id="rId20"/>
    <p:sldId id="392" r:id="rId21"/>
    <p:sldId id="389" r:id="rId22"/>
    <p:sldId id="393" r:id="rId23"/>
    <p:sldId id="394" r:id="rId24"/>
    <p:sldId id="399" r:id="rId25"/>
    <p:sldId id="395" r:id="rId26"/>
    <p:sldId id="396" r:id="rId27"/>
    <p:sldId id="397" r:id="rId28"/>
    <p:sldId id="3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C0E02-7856-45C2-9A7E-056988B8117D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8EF3A-C11B-4335-AC2A-7552C269A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58E58-4FF8-47E1-B615-5E4F71B6532B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2B2C8-4191-4D31-97EF-900F218F4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1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opsomming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2813" y="1455469"/>
            <a:ext cx="3746250" cy="4223742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buFont typeface="Lucida Grande"/>
              <a:buChar char="-"/>
              <a:defRPr sz="1500">
                <a:latin typeface="+mn-lt"/>
              </a:defRPr>
            </a:lvl2pPr>
            <a:lvl3pPr>
              <a:buFont typeface="Lucida Grande"/>
              <a:buChar char="-"/>
              <a:defRPr sz="1500">
                <a:latin typeface="+mn-lt"/>
              </a:defRPr>
            </a:lvl3pPr>
            <a:lvl4pPr>
              <a:buFont typeface="Lucida Grande"/>
              <a:buChar char="-"/>
              <a:defRPr sz="1500">
                <a:latin typeface="+mn-lt"/>
              </a:defRPr>
            </a:lvl4pPr>
            <a:lvl5pPr>
              <a:buFont typeface="Lucida Grande"/>
              <a:buChar char="-"/>
              <a:defRPr sz="1500">
                <a:latin typeface="+mn-lt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4624594" y="1500189"/>
            <a:ext cx="3746250" cy="2587249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/>
        </p:nvSpPr>
        <p:spPr bwMode="auto">
          <a:xfrm>
            <a:off x="7071197" y="3719215"/>
            <a:ext cx="6181576" cy="4634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5" tIns="35715" rIns="35715" bIns="35715"/>
          <a:lstStyle/>
          <a:p>
            <a:pPr marL="241080" indent="-241080" eaLnBrk="0" hangingPunct="0">
              <a:buFontTx/>
              <a:buChar char="•"/>
              <a:defRPr/>
            </a:pPr>
            <a:endParaRPr lang="nl-NL" sz="1500" dirty="0">
              <a:solidFill>
                <a:srgbClr val="141313"/>
              </a:solidFill>
              <a:latin typeface="Arial" charset="0"/>
              <a:ea typeface="ＭＳ Ｐゴシック" charset="-128"/>
              <a:cs typeface="+mn-cs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499071" y="566774"/>
            <a:ext cx="6180460" cy="463503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000">
                <a:ln w="25400">
                  <a:solidFill>
                    <a:schemeClr val="tx1"/>
                  </a:solidFill>
                </a:ln>
              </a:defRPr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18047" y="5304234"/>
            <a:ext cx="6161484" cy="375048"/>
          </a:xfrm>
        </p:spPr>
        <p:txBody>
          <a:bodyPr/>
          <a:lstStyle>
            <a:lvl1pPr marL="0" indent="0" algn="ctr">
              <a:buNone/>
              <a:defRPr sz="13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2"/>
          <p:cNvSpPr>
            <a:spLocks noGrp="1" noChangeAspect="1"/>
          </p:cNvSpPr>
          <p:nvPr/>
        </p:nvSpPr>
        <p:spPr bwMode="auto">
          <a:xfrm>
            <a:off x="7071197" y="3719215"/>
            <a:ext cx="6181576" cy="4634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5" tIns="35715" rIns="35715" bIns="35715"/>
          <a:lstStyle/>
          <a:p>
            <a:pPr marL="241080" indent="-241080" eaLnBrk="0" hangingPunct="0">
              <a:buFontTx/>
              <a:buChar char="•"/>
              <a:defRPr/>
            </a:pPr>
            <a:endParaRPr lang="nl-NL" sz="1500" dirty="0">
              <a:solidFill>
                <a:srgbClr val="141313"/>
              </a:solidFill>
              <a:latin typeface="Arial" charset="0"/>
              <a:ea typeface="ＭＳ Ｐゴシック" charset="-128"/>
              <a:cs typeface="+mn-cs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948438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 noChangeAspect="1"/>
          </p:cNvSpPr>
          <p:nvPr/>
        </p:nvSpPr>
        <p:spPr bwMode="auto">
          <a:xfrm>
            <a:off x="7071197" y="3719215"/>
            <a:ext cx="6181576" cy="4634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5" tIns="35715" rIns="35715" bIns="35715"/>
          <a:lstStyle/>
          <a:p>
            <a:pPr marL="241080" indent="-241080" eaLnBrk="0" hangingPunct="0">
              <a:buFontTx/>
              <a:buChar char="•"/>
              <a:defRPr/>
            </a:pPr>
            <a:endParaRPr lang="nl-NL" sz="1500" dirty="0">
              <a:solidFill>
                <a:srgbClr val="141313"/>
              </a:solidFill>
              <a:latin typeface="Arial" charset="0"/>
              <a:ea typeface="ＭＳ Ｐゴシック" charset="-128"/>
              <a:cs typeface="+mn-cs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4572000" cy="2986875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4572000" y="1"/>
            <a:ext cx="4572000" cy="2986875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>
            <a:off x="0" y="2981813"/>
            <a:ext cx="4572000" cy="2961563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>
            <a:off x="4572000" y="2981813"/>
            <a:ext cx="4572000" cy="2961563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 userDrawn="1"/>
        </p:nvSpPr>
        <p:spPr bwMode="auto">
          <a:xfrm>
            <a:off x="7071197" y="3719215"/>
            <a:ext cx="6181576" cy="4634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5" tIns="35715" rIns="35715" bIns="35715"/>
          <a:lstStyle/>
          <a:p>
            <a:pPr marL="241080" indent="-241080" eaLnBrk="0" hangingPunct="0">
              <a:buFontTx/>
              <a:buChar char="•"/>
              <a:defRPr/>
            </a:pPr>
            <a:endParaRPr lang="nl-NL" sz="1500" dirty="0">
              <a:solidFill>
                <a:srgbClr val="141313"/>
              </a:solidFill>
              <a:latin typeface="Arial" charset="0"/>
              <a:ea typeface="ＭＳ Ｐゴシック" charset="-128"/>
              <a:cs typeface="+mn-cs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" y="1178719"/>
            <a:ext cx="9142875" cy="4027219"/>
          </a:xfrm>
          <a:solidFill>
            <a:schemeClr val="tx1"/>
          </a:solidFill>
          <a:ln w="25400">
            <a:noFill/>
          </a:ln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2892" y="696516"/>
            <a:ext cx="7768828" cy="428625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18047" y="5304234"/>
            <a:ext cx="6161484" cy="375048"/>
          </a:xfrm>
        </p:spPr>
        <p:txBody>
          <a:bodyPr/>
          <a:lstStyle>
            <a:lvl1pPr marL="0" indent="0" algn="ctr">
              <a:buNone/>
              <a:defRPr sz="13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0" y="1"/>
          <a:ext cx="146051" cy="158750"/>
        </p:xfrm>
        <a:graphic>
          <a:graphicData uri="http://schemas.openxmlformats.org/presentationml/2006/ole">
            <p:oleObj spid="_x0000_s103426" name="think-cell Slide" r:id="rId8" imgW="0" imgH="0" progId="">
              <p:embed/>
            </p:oleObj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96875" y="300038"/>
            <a:ext cx="8350251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396875" y="1123950"/>
            <a:ext cx="8350251" cy="5186363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1pPr>
            <a:lvl2pPr marL="18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2pPr>
            <a:lvl3pPr marL="36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  <a:lvl4pPr marL="54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/>
            </a:lvl4pPr>
            <a:lvl5pPr marL="72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/>
            </a:lvl5pPr>
            <a:lvl6pPr marL="90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108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126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44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>
          <a:xfrm>
            <a:off x="415925" y="6554789"/>
            <a:ext cx="346075" cy="1410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DDA470-64EC-4838-8513-FA93D4181B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  <p:custDataLst>
              <p:tags r:id="rId5"/>
            </p:custDataLst>
          </p:nvPr>
        </p:nvSpPr>
        <p:spPr>
          <a:xfrm>
            <a:off x="771525" y="6554789"/>
            <a:ext cx="65" cy="1410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7205394" y="6554789"/>
            <a:ext cx="1505219" cy="1410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57998">
              <a:lnSpc>
                <a:spcPts val="1128"/>
              </a:lnSpc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© 2012 Deloitte The Netherlands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1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buFont typeface="Lucida Grande"/>
              <a:buChar char="-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Font typeface="Lucida Grande"/>
              <a:buChar char="-"/>
              <a:defRPr sz="15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Font typeface="Lucida Grande"/>
              <a:buChar char="-"/>
              <a:defRPr sz="15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Font typeface="Lucida Grande"/>
              <a:buChar char="-"/>
              <a:defRPr sz="15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2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893" y="1189881"/>
            <a:ext cx="8036719" cy="741656"/>
          </a:xfrm>
        </p:spPr>
        <p:txBody>
          <a:bodyPr/>
          <a:lstStyle>
            <a:lvl1pPr>
              <a:defRPr sz="35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2893" y="1949062"/>
            <a:ext cx="3715875" cy="3624750"/>
          </a:xfr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buFont typeface="Lucida Grande"/>
              <a:buChar char="-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Font typeface="Lucida Grande"/>
              <a:buChar char="-"/>
              <a:defRPr sz="15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Font typeface="Lucida Grande"/>
              <a:buChar char="-"/>
              <a:defRPr sz="15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Font typeface="Lucida Grande"/>
              <a:buChar char="-"/>
              <a:defRPr sz="15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 rot="240000">
            <a:off x="4771338" y="2197247"/>
            <a:ext cx="4050000" cy="2784375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8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 rot="21420000">
            <a:off x="4588509" y="2272511"/>
            <a:ext cx="4050000" cy="2784375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1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4732734" y="2198391"/>
            <a:ext cx="4050000" cy="2784375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ening 2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 rot="240000">
            <a:off x="4771338" y="2197247"/>
            <a:ext cx="4050000" cy="2784375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 rot="21420000">
            <a:off x="4588509" y="2272511"/>
            <a:ext cx="4050000" cy="2784375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893" y="1189881"/>
            <a:ext cx="8036719" cy="741656"/>
          </a:xfrm>
        </p:spPr>
        <p:txBody>
          <a:bodyPr/>
          <a:lstStyle>
            <a:lvl1pPr>
              <a:defRPr sz="35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2893" y="1949062"/>
            <a:ext cx="3715875" cy="3624750"/>
          </a:xfrm>
        </p:spPr>
        <p:txBody>
          <a:bodyPr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800">
                <a:latin typeface="Arial"/>
                <a:cs typeface="Arial"/>
              </a:defRPr>
            </a:lvl2pPr>
            <a:lvl3pPr marL="0" indent="0">
              <a:buFont typeface="Arial"/>
              <a:buNone/>
              <a:defRPr sz="1800">
                <a:latin typeface="Arial"/>
                <a:cs typeface="Arial"/>
              </a:defRPr>
            </a:lvl3pPr>
            <a:lvl4pPr marL="0" indent="0">
              <a:buFont typeface="Arial"/>
              <a:buNone/>
              <a:defRPr sz="180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4732734" y="2198391"/>
            <a:ext cx="4050000" cy="2784375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0" indent="0">
              <a:buFont typeface="Lucida Grande"/>
              <a:buNone/>
              <a:defRPr sz="1800">
                <a:latin typeface="+mn-lt"/>
              </a:defRPr>
            </a:lvl2pPr>
            <a:lvl3pPr marL="0" indent="0">
              <a:buFont typeface="Lucida Grande"/>
              <a:buNone/>
              <a:defRPr sz="1800">
                <a:latin typeface="+mn-lt"/>
              </a:defRPr>
            </a:lvl3pPr>
            <a:lvl4pPr marL="0" indent="0">
              <a:buFont typeface="Lucida Grande"/>
              <a:buNone/>
              <a:defRPr sz="1800">
                <a:latin typeface="+mn-lt"/>
              </a:defRPr>
            </a:lvl4pPr>
            <a:lvl5pPr marL="0" indent="0">
              <a:buFont typeface="Lucida Grande"/>
              <a:buNone/>
              <a:defRPr sz="18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+mn-lt"/>
              </a:defRPr>
            </a:lvl1pPr>
            <a:lvl2pPr>
              <a:buFont typeface="Lucida Grande"/>
              <a:buChar char="-"/>
              <a:defRPr sz="1500">
                <a:latin typeface="+mn-lt"/>
              </a:defRPr>
            </a:lvl2pPr>
            <a:lvl3pPr>
              <a:buFont typeface="Lucida Grande"/>
              <a:buChar char="-"/>
              <a:defRPr sz="1500">
                <a:latin typeface="+mn-lt"/>
              </a:defRPr>
            </a:lvl3pPr>
            <a:lvl4pPr>
              <a:buFont typeface="Lucida Grande"/>
              <a:buChar char="-"/>
              <a:defRPr sz="1500">
                <a:latin typeface="+mn-lt"/>
              </a:defRPr>
            </a:lvl4pPr>
            <a:lvl5pPr>
              <a:buFont typeface="Lucida Grande"/>
              <a:buChar char="-"/>
              <a:defRPr sz="15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632892" y="1455539"/>
            <a:ext cx="7768828" cy="4223742"/>
          </a:xfrm>
        </p:spPr>
        <p:txBody>
          <a:bodyPr numCol="2"/>
          <a:lstStyle>
            <a:lvl1pPr marL="0" indent="0">
              <a:buNone/>
              <a:defRPr sz="1800">
                <a:latin typeface="+mn-lt"/>
              </a:defRPr>
            </a:lvl1pPr>
            <a:lvl2pPr marL="0" indent="0">
              <a:buFont typeface="Lucida Grande"/>
              <a:buNone/>
              <a:defRPr sz="1800">
                <a:latin typeface="+mn-lt"/>
              </a:defRPr>
            </a:lvl2pPr>
            <a:lvl3pPr marL="0" indent="0">
              <a:buFont typeface="Lucida Grande"/>
              <a:buNone/>
              <a:defRPr sz="1800">
                <a:latin typeface="+mn-lt"/>
              </a:defRPr>
            </a:lvl3pPr>
            <a:lvl4pPr marL="0" indent="0">
              <a:buFont typeface="Lucida Grande"/>
              <a:buNone/>
              <a:defRPr sz="1800">
                <a:latin typeface="+mn-lt"/>
              </a:defRPr>
            </a:lvl4pPr>
            <a:lvl5pPr marL="0" indent="0">
              <a:buFont typeface="Lucida Grande"/>
              <a:buNone/>
              <a:defRPr sz="18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632892" y="1455539"/>
            <a:ext cx="7768828" cy="4223742"/>
          </a:xfrm>
        </p:spPr>
        <p:txBody>
          <a:bodyPr numCol="2"/>
          <a:lstStyle>
            <a:lvl1pPr>
              <a:defRPr sz="1800">
                <a:latin typeface="+mn-lt"/>
              </a:defRPr>
            </a:lvl1pPr>
            <a:lvl2pPr>
              <a:buFont typeface="Lucida Grande"/>
              <a:buChar char="-"/>
              <a:defRPr sz="1500">
                <a:latin typeface="+mn-lt"/>
              </a:defRPr>
            </a:lvl2pPr>
            <a:lvl3pPr>
              <a:buFont typeface="Lucida Grande"/>
              <a:buChar char="-"/>
              <a:defRPr sz="1500">
                <a:latin typeface="+mn-lt"/>
              </a:defRPr>
            </a:lvl3pPr>
            <a:lvl4pPr>
              <a:buFont typeface="Lucida Grande"/>
              <a:buChar char="-"/>
              <a:defRPr sz="1500">
                <a:latin typeface="+mn-lt"/>
              </a:defRPr>
            </a:lvl4pPr>
            <a:lvl5pPr>
              <a:buFont typeface="Lucida Grande"/>
              <a:buChar char="-"/>
              <a:defRPr sz="15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2813" y="1455469"/>
            <a:ext cx="3746250" cy="4223742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0" indent="0">
              <a:buFont typeface="Arial"/>
              <a:buNone/>
              <a:defRPr sz="1800">
                <a:latin typeface="+mn-lt"/>
              </a:defRPr>
            </a:lvl2pPr>
            <a:lvl3pPr marL="0" indent="0">
              <a:buFont typeface="Arial"/>
              <a:buNone/>
              <a:defRPr sz="1800">
                <a:latin typeface="+mn-lt"/>
              </a:defRPr>
            </a:lvl3pPr>
            <a:lvl4pPr marL="0" indent="0">
              <a:buFont typeface="Arial"/>
              <a:buNone/>
              <a:defRPr sz="1800">
                <a:latin typeface="+mn-lt"/>
              </a:defRPr>
            </a:lvl4pPr>
            <a:lvl5pPr marL="0" indent="0">
              <a:buFont typeface="Arial"/>
              <a:buNone/>
              <a:defRPr sz="1800">
                <a:latin typeface="+mn-lt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4624594" y="1500189"/>
            <a:ext cx="3746250" cy="2587249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2892" y="1189881"/>
            <a:ext cx="8036719" cy="741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Medium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2892" y="1948904"/>
            <a:ext cx="8036719" cy="3625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Book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0" y="5965031"/>
            <a:ext cx="914288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nl-NL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0094" y="2053828"/>
            <a:ext cx="8036719" cy="3625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/>
          <a:lstStyle/>
          <a:p>
            <a:pPr marL="241093" indent="-241093" eaLnBrk="0" hangingPunct="0">
              <a:buFont typeface="Arial" charset="0"/>
              <a:buChar char="•"/>
              <a:defRPr/>
            </a:pPr>
            <a:endParaRPr lang="nl-NL" sz="2100">
              <a:solidFill>
                <a:srgbClr val="141313"/>
              </a:solidFill>
              <a:latin typeface="Arial" charset="0"/>
              <a:ea typeface="ヒラギノ明朝 ProN W3" charset="-128"/>
              <a:cs typeface="+mn-cs"/>
              <a:sym typeface="Kievit-Book" charset="0"/>
            </a:endParaRPr>
          </a:p>
        </p:txBody>
      </p:sp>
      <p:pic>
        <p:nvPicPr>
          <p:cNvPr id="1030" name="Afbeelding 7" descr="logo_RU_NL_A4_wi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3488" y="6189390"/>
            <a:ext cx="2675557" cy="44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/>
          <a:ea typeface="ＭＳ Ｐゴシック" charset="-128"/>
          <a:cs typeface="Arial"/>
          <a:sym typeface="Kievit-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-128"/>
          <a:cs typeface="Arial" pitchFamily="34" charset="0"/>
          <a:sym typeface="Kievit-Medium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-128"/>
          <a:cs typeface="Arial" pitchFamily="34" charset="0"/>
          <a:sym typeface="Kievit-Medium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-128"/>
          <a:cs typeface="Arial" pitchFamily="34" charset="0"/>
          <a:sym typeface="Kievit-Medium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-128"/>
          <a:cs typeface="Arial" pitchFamily="34" charset="0"/>
          <a:sym typeface="Kievit-Medium"/>
        </a:defRPr>
      </a:lvl5pPr>
      <a:lvl6pPr marL="321457" algn="l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9pPr>
    </p:titleStyle>
    <p:bodyStyle>
      <a:lvl1pPr marL="241093" indent="-241093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/>
          <a:ea typeface="ＭＳ Ｐゴシック" charset="-128"/>
          <a:cs typeface="Arial"/>
          <a:sym typeface="Kievit-Book"/>
        </a:defRPr>
      </a:lvl1pPr>
      <a:lvl2pPr marL="522368" indent="-200911" algn="l" rtl="0" eaLnBrk="0" fontAlgn="base" hangingPunct="0">
        <a:spcBef>
          <a:spcPct val="0"/>
        </a:spcBef>
        <a:spcAft>
          <a:spcPct val="0"/>
        </a:spcAft>
        <a:buChar char="–"/>
        <a:defRPr sz="2100">
          <a:solidFill>
            <a:srgbClr val="141313"/>
          </a:solidFill>
          <a:latin typeface="+mn-lt"/>
          <a:ea typeface="ＭＳ Ｐゴシック" charset="-128"/>
          <a:cs typeface="ＭＳ Ｐゴシック"/>
          <a:sym typeface="Kievit-Book"/>
        </a:defRPr>
      </a:lvl2pPr>
      <a:lvl3pPr marL="803643" indent="-160729" algn="l" rtl="0" eaLnBrk="0" fontAlgn="base" hangingPunct="0">
        <a:spcBef>
          <a:spcPct val="0"/>
        </a:spcBef>
        <a:spcAft>
          <a:spcPct val="0"/>
        </a:spcAft>
        <a:buChar char="•"/>
        <a:defRPr sz="2100">
          <a:solidFill>
            <a:srgbClr val="141313"/>
          </a:solidFill>
          <a:latin typeface="+mn-lt"/>
          <a:ea typeface="ＭＳ Ｐゴシック" charset="-128"/>
          <a:cs typeface="ＭＳ Ｐゴシック"/>
          <a:sym typeface="Kievit-Book"/>
        </a:defRPr>
      </a:lvl3pPr>
      <a:lvl4pPr marL="1125101" indent="-160729" algn="l" rtl="0" eaLnBrk="0" fontAlgn="base" hangingPunct="0">
        <a:spcBef>
          <a:spcPct val="0"/>
        </a:spcBef>
        <a:spcAft>
          <a:spcPct val="0"/>
        </a:spcAft>
        <a:buChar char="–"/>
        <a:defRPr sz="2100">
          <a:solidFill>
            <a:srgbClr val="141313"/>
          </a:solidFill>
          <a:latin typeface="+mn-lt"/>
          <a:ea typeface="ＭＳ Ｐゴシック" charset="-128"/>
          <a:cs typeface="ＭＳ Ｐゴシック"/>
          <a:sym typeface="Kievit-Book"/>
        </a:defRPr>
      </a:lvl4pPr>
      <a:lvl5pPr marL="1446558" indent="-160729" algn="l" rtl="0" eaLnBrk="0" fontAlgn="base" hangingPunct="0">
        <a:spcBef>
          <a:spcPct val="0"/>
        </a:spcBef>
        <a:spcAft>
          <a:spcPct val="0"/>
        </a:spcAft>
        <a:buChar char="»"/>
        <a:defRPr sz="2100">
          <a:solidFill>
            <a:srgbClr val="141313"/>
          </a:solidFill>
          <a:latin typeface="+mn-lt"/>
          <a:ea typeface="ＭＳ Ｐゴシック" charset="-128"/>
          <a:cs typeface="ＭＳ Ｐゴシック"/>
          <a:sym typeface="Kievit-Book"/>
        </a:defRPr>
      </a:lvl5pPr>
      <a:lvl6pPr marL="321457" algn="l" rtl="0" fontAlgn="base">
        <a:spcBef>
          <a:spcPct val="0"/>
        </a:spcBef>
        <a:spcAft>
          <a:spcPct val="0"/>
        </a:spcAft>
        <a:defRPr sz="21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21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21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21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2892" y="696516"/>
            <a:ext cx="7768828" cy="741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Book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2892" y="1455539"/>
            <a:ext cx="7768828" cy="4223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Book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0" y="5965031"/>
            <a:ext cx="914288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nl-NL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5965031"/>
            <a:ext cx="9142884" cy="0"/>
          </a:xfrm>
          <a:prstGeom prst="line">
            <a:avLst/>
          </a:prstGeom>
          <a:noFill/>
          <a:ln w="25400" cap="flat">
            <a:solidFill>
              <a:srgbClr val="BE311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nl-NL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pic>
        <p:nvPicPr>
          <p:cNvPr id="2054" name="Afbeelding 6" descr="logo_RU_NL_A4_CMYK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3488" y="6189390"/>
            <a:ext cx="2675557" cy="44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8" r:id="rId1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E311A"/>
          </a:solidFill>
          <a:latin typeface="Arial"/>
          <a:ea typeface="ＭＳ Ｐゴシック" charset="-128"/>
          <a:cs typeface="Arial"/>
          <a:sym typeface="Kievit-Boo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E311A"/>
          </a:solidFill>
          <a:latin typeface="Arial" charset="0"/>
          <a:ea typeface="ＭＳ Ｐゴシック" charset="-128"/>
          <a:cs typeface="Arial" pitchFamily="34" charset="0"/>
          <a:sym typeface="Kievit-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E311A"/>
          </a:solidFill>
          <a:latin typeface="Arial" charset="0"/>
          <a:ea typeface="ＭＳ Ｐゴシック" charset="-128"/>
          <a:cs typeface="Arial" pitchFamily="34" charset="0"/>
          <a:sym typeface="Kievit-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E311A"/>
          </a:solidFill>
          <a:latin typeface="Arial" charset="0"/>
          <a:ea typeface="ＭＳ Ｐゴシック" charset="-128"/>
          <a:cs typeface="Arial" pitchFamily="34" charset="0"/>
          <a:sym typeface="Kievit-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E311A"/>
          </a:solidFill>
          <a:latin typeface="Arial" charset="0"/>
          <a:ea typeface="ＭＳ Ｐゴシック" charset="-128"/>
          <a:cs typeface="Arial" pitchFamily="34" charset="0"/>
          <a:sym typeface="Kievit-Book"/>
        </a:defRPr>
      </a:lvl5pPr>
      <a:lvl6pPr marL="321457" algn="l" rtl="0" fontAlgn="base">
        <a:spcBef>
          <a:spcPct val="0"/>
        </a:spcBef>
        <a:spcAft>
          <a:spcPct val="0"/>
        </a:spcAft>
        <a:defRPr sz="34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34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34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34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9pPr>
    </p:titleStyle>
    <p:bodyStyle>
      <a:lvl1pPr marL="241093" indent="-241093" algn="l" rtl="0" eaLnBrk="0" fontAlgn="base" hangingPunct="0">
        <a:spcBef>
          <a:spcPct val="0"/>
        </a:spcBef>
        <a:spcAft>
          <a:spcPct val="0"/>
        </a:spcAft>
        <a:buChar char="•"/>
        <a:defRPr sz="1800">
          <a:solidFill>
            <a:srgbClr val="141313"/>
          </a:solidFill>
          <a:latin typeface="Arial"/>
          <a:ea typeface="ＭＳ Ｐゴシック" charset="-128"/>
          <a:cs typeface="Arial"/>
          <a:sym typeface="Kievit-Book"/>
        </a:defRPr>
      </a:lvl1pPr>
      <a:lvl2pPr marL="522368" indent="-200911" algn="l" rtl="0" eaLnBrk="0" fontAlgn="base" hangingPunct="0">
        <a:spcBef>
          <a:spcPct val="0"/>
        </a:spcBef>
        <a:spcAft>
          <a:spcPct val="0"/>
        </a:spcAft>
        <a:buChar char="–"/>
        <a:defRPr sz="2100">
          <a:solidFill>
            <a:srgbClr val="141313"/>
          </a:solidFill>
          <a:latin typeface="+mn-lt"/>
          <a:ea typeface="ＭＳ Ｐゴシック" charset="-128"/>
          <a:cs typeface="ＭＳ Ｐゴシック"/>
          <a:sym typeface="Kievit-Book"/>
        </a:defRPr>
      </a:lvl2pPr>
      <a:lvl3pPr marL="803643" indent="-160729" algn="l" rtl="0" eaLnBrk="0" fontAlgn="base" hangingPunct="0">
        <a:spcBef>
          <a:spcPct val="0"/>
        </a:spcBef>
        <a:spcAft>
          <a:spcPct val="0"/>
        </a:spcAft>
        <a:buChar char="•"/>
        <a:defRPr sz="2100">
          <a:solidFill>
            <a:srgbClr val="141313"/>
          </a:solidFill>
          <a:latin typeface="+mn-lt"/>
          <a:ea typeface="ＭＳ Ｐゴシック" charset="-128"/>
          <a:cs typeface="ＭＳ Ｐゴシック"/>
          <a:sym typeface="Kievit-Book"/>
        </a:defRPr>
      </a:lvl3pPr>
      <a:lvl4pPr marL="1125101" indent="-160729" algn="l" rtl="0" eaLnBrk="0" fontAlgn="base" hangingPunct="0">
        <a:spcBef>
          <a:spcPct val="0"/>
        </a:spcBef>
        <a:spcAft>
          <a:spcPct val="0"/>
        </a:spcAft>
        <a:buChar char="–"/>
        <a:defRPr sz="2100">
          <a:solidFill>
            <a:srgbClr val="141313"/>
          </a:solidFill>
          <a:latin typeface="+mn-lt"/>
          <a:ea typeface="ＭＳ Ｐゴシック" charset="-128"/>
          <a:cs typeface="ＭＳ Ｐゴシック"/>
          <a:sym typeface="Kievit-Book"/>
        </a:defRPr>
      </a:lvl4pPr>
      <a:lvl5pPr marL="1446558" indent="-160729" algn="l" rtl="0" eaLnBrk="0" fontAlgn="base" hangingPunct="0">
        <a:spcBef>
          <a:spcPct val="0"/>
        </a:spcBef>
        <a:spcAft>
          <a:spcPct val="0"/>
        </a:spcAft>
        <a:buChar char="»"/>
        <a:defRPr sz="2100">
          <a:solidFill>
            <a:srgbClr val="141313"/>
          </a:solidFill>
          <a:latin typeface="+mn-lt"/>
          <a:ea typeface="ＭＳ Ｐゴシック" charset="-128"/>
          <a:cs typeface="ＭＳ Ｐゴシック"/>
          <a:sym typeface="Kievit-Book"/>
        </a:defRPr>
      </a:lvl5pPr>
      <a:lvl6pPr marL="321457" algn="l" rtl="0" fontAlgn="base">
        <a:spcBef>
          <a:spcPct val="0"/>
        </a:spcBef>
        <a:spcAft>
          <a:spcPct val="0"/>
        </a:spcAft>
        <a:defRPr sz="21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21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21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21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100" dirty="0" smtClean="0">
                <a:latin typeface="Arial" pitchFamily="34" charset="0"/>
                <a:ea typeface="ＭＳ Ｐゴシック"/>
                <a:cs typeface="Arial" pitchFamily="34" charset="0"/>
              </a:rPr>
              <a:t>Een toekomst voor woonwijk “</a:t>
            </a:r>
            <a:r>
              <a:rPr lang="nl-NL" sz="3100" dirty="0" err="1" smtClean="0">
                <a:latin typeface="Arial" pitchFamily="34" charset="0"/>
                <a:ea typeface="ＭＳ Ｐゴシック"/>
                <a:cs typeface="Arial" pitchFamily="34" charset="0"/>
              </a:rPr>
              <a:t>Reeve</a:t>
            </a:r>
            <a:r>
              <a:rPr lang="nl-NL" sz="3100" dirty="0" smtClean="0">
                <a:latin typeface="Arial" pitchFamily="34" charset="0"/>
                <a:ea typeface="ＭＳ Ｐゴシック"/>
                <a:cs typeface="Arial" pitchFamily="34" charset="0"/>
              </a:rPr>
              <a:t>” in </a:t>
            </a:r>
            <a:r>
              <a:rPr lang="nl-NL" sz="3100" dirty="0" err="1" smtClean="0">
                <a:latin typeface="Arial" pitchFamily="34" charset="0"/>
                <a:ea typeface="ＭＳ Ｐゴシック"/>
                <a:cs typeface="Arial" pitchFamily="34" charset="0"/>
              </a:rPr>
              <a:t>IJsseldelta-Zuid</a:t>
            </a:r>
            <a:r>
              <a:rPr lang="nl-NL" sz="3100" dirty="0" smtClean="0">
                <a:latin typeface="Arial" pitchFamily="34" charset="0"/>
                <a:ea typeface="ＭＳ Ｐゴシック"/>
                <a:cs typeface="Arial" pitchFamily="34" charset="0"/>
              </a:rPr>
              <a:t>?</a:t>
            </a:r>
          </a:p>
        </p:txBody>
      </p:sp>
      <p:sp>
        <p:nvSpPr>
          <p:cNvPr id="7171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nl-NL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/>
            <a:endParaRPr lang="nl-NL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/>
            <a:endParaRPr lang="nl-NL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/>
            <a:endParaRPr lang="nl-NL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/>
            <a:r>
              <a:rPr lang="nl-NL" dirty="0" smtClean="0">
                <a:latin typeface="Arial" pitchFamily="34" charset="0"/>
                <a:ea typeface="ＭＳ Ｐゴシック"/>
                <a:cs typeface="Arial" pitchFamily="34" charset="0"/>
              </a:rPr>
              <a:t>Prof. dr. Erwin van der Krabben</a:t>
            </a:r>
          </a:p>
          <a:p>
            <a:pPr algn="ctr"/>
            <a:endParaRPr lang="nl-NL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/>
            <a:endParaRPr lang="nl-NL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/>
            <a:r>
              <a:rPr lang="nl-NL" sz="2000" dirty="0" smtClean="0">
                <a:latin typeface="Arial" pitchFamily="34" charset="0"/>
                <a:ea typeface="ＭＳ Ｐゴシック"/>
                <a:cs typeface="Arial" pitchFamily="34" charset="0"/>
              </a:rPr>
              <a:t>Radboud Universiteit Nijmegen /</a:t>
            </a:r>
          </a:p>
          <a:p>
            <a:pPr algn="ctr"/>
            <a:r>
              <a:rPr lang="nl-NL" sz="2000" dirty="0" err="1" smtClean="0">
                <a:latin typeface="Arial" pitchFamily="34" charset="0"/>
                <a:ea typeface="ＭＳ Ｐゴシック"/>
                <a:cs typeface="Arial" pitchFamily="34" charset="0"/>
              </a:rPr>
              <a:t>University</a:t>
            </a:r>
            <a:r>
              <a:rPr lang="nl-NL" sz="2000" dirty="0" smtClean="0">
                <a:latin typeface="Arial" pitchFamily="34" charset="0"/>
                <a:ea typeface="ＭＳ Ｐゴシック"/>
                <a:cs typeface="Arial" pitchFamily="34" charset="0"/>
              </a:rPr>
              <a:t> of Ulster</a:t>
            </a:r>
          </a:p>
          <a:p>
            <a:pPr algn="ctr"/>
            <a:endParaRPr lang="nl-NL" sz="22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/>
            <a:r>
              <a:rPr lang="nl-NL" sz="2200" dirty="0" smtClean="0">
                <a:latin typeface="Arial" pitchFamily="34" charset="0"/>
                <a:ea typeface="ＭＳ Ｐゴシック"/>
                <a:cs typeface="Arial" pitchFamily="34" charset="0"/>
              </a:rPr>
              <a:t>Kampen, 19 april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68828" cy="741164"/>
          </a:xfrm>
        </p:spPr>
        <p:txBody>
          <a:bodyPr/>
          <a:lstStyle/>
          <a:p>
            <a:r>
              <a:rPr lang="nl-NL" dirty="0" err="1" smtClean="0"/>
              <a:t>Verhuisgeneigden</a:t>
            </a:r>
            <a:r>
              <a:rPr lang="nl-NL" dirty="0" smtClean="0"/>
              <a:t> naar gewenste verhuistermijn 2009-2012</a:t>
            </a:r>
            <a:endParaRPr lang="en-US" dirty="0"/>
          </a:p>
        </p:txBody>
      </p:sp>
      <p:pic>
        <p:nvPicPr>
          <p:cNvPr id="206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057" t="33087" r="13091" b="22577"/>
          <a:stretch>
            <a:fillRect/>
          </a:stretch>
        </p:blipFill>
        <p:spPr bwMode="auto">
          <a:xfrm>
            <a:off x="1187624" y="1172749"/>
            <a:ext cx="6840760" cy="4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68828" cy="741164"/>
          </a:xfrm>
        </p:spPr>
        <p:txBody>
          <a:bodyPr/>
          <a:lstStyle/>
          <a:p>
            <a:r>
              <a:rPr lang="nl-NL" dirty="0" smtClean="0"/>
              <a:t>Verhuisgeneigdheid en gerealiseerde verhuizing</a:t>
            </a:r>
            <a:endParaRPr lang="en-US" dirty="0"/>
          </a:p>
        </p:txBody>
      </p:sp>
      <p:pic>
        <p:nvPicPr>
          <p:cNvPr id="207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113" t="24561" r="15750" b="10640"/>
          <a:stretch>
            <a:fillRect/>
          </a:stretch>
        </p:blipFill>
        <p:spPr bwMode="auto">
          <a:xfrm>
            <a:off x="1115616" y="1052736"/>
            <a:ext cx="6363233" cy="46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paar conclusies 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Verwachting stijging huishoudens (tot 2025):</a:t>
            </a:r>
          </a:p>
          <a:p>
            <a:pPr lvl="1"/>
            <a:r>
              <a:rPr lang="nl-NL" dirty="0" smtClean="0"/>
              <a:t>Minimaal 45.000 per jaar (?)</a:t>
            </a:r>
          </a:p>
          <a:p>
            <a:pPr lvl="1"/>
            <a:r>
              <a:rPr lang="nl-NL" dirty="0" smtClean="0"/>
              <a:t>Grote regionale verschillen</a:t>
            </a:r>
          </a:p>
          <a:p>
            <a:pPr lvl="1"/>
            <a:r>
              <a:rPr lang="nl-NL" dirty="0" smtClean="0"/>
              <a:t>Gemiddelde omvang huishoudens (?)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Vraag naar nieuwbouw grotendeels lokale vraag</a:t>
            </a:r>
          </a:p>
          <a:p>
            <a:endParaRPr lang="nl-NL" dirty="0" smtClean="0"/>
          </a:p>
          <a:p>
            <a:r>
              <a:rPr lang="nl-NL" dirty="0" smtClean="0"/>
              <a:t>(Boven)regionale vraag is (zeer) beperkt</a:t>
            </a:r>
          </a:p>
          <a:p>
            <a:endParaRPr lang="nl-NL" dirty="0" smtClean="0"/>
          </a:p>
          <a:p>
            <a:r>
              <a:rPr lang="nl-NL" dirty="0" smtClean="0"/>
              <a:t>Verkoop huurwoningen beïnvloedt koopwoningenmarkt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Bouwen voor de vraag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Grondbeleid, grondmarkt en grondprijzen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>
                <a:latin typeface="Arial" pitchFamily="34" charset="0"/>
                <a:ea typeface="ＭＳ Ｐゴシック"/>
                <a:cs typeface="Arial" pitchFamily="34" charset="0"/>
              </a:rPr>
              <a:t>Uniek verdienmodel Nederlandse gemeenten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GB" dirty="0" err="1" smtClean="0"/>
              <a:t>Argumenten</a:t>
            </a:r>
            <a:r>
              <a:rPr lang="en-GB" dirty="0" smtClean="0"/>
              <a:t> </a:t>
            </a:r>
            <a:r>
              <a:rPr lang="en-GB" dirty="0" err="1" smtClean="0"/>
              <a:t>vóór</a:t>
            </a:r>
            <a:r>
              <a:rPr lang="en-GB" dirty="0" smtClean="0"/>
              <a:t> </a:t>
            </a:r>
            <a:r>
              <a:rPr lang="en-GB" dirty="0" err="1" smtClean="0"/>
              <a:t>actief</a:t>
            </a:r>
            <a:r>
              <a:rPr lang="en-GB" dirty="0" smtClean="0"/>
              <a:t> </a:t>
            </a:r>
            <a:r>
              <a:rPr lang="en-GB" dirty="0" err="1" smtClean="0"/>
              <a:t>gemeentelijk</a:t>
            </a:r>
            <a:r>
              <a:rPr lang="en-GB" dirty="0" smtClean="0"/>
              <a:t> </a:t>
            </a:r>
            <a:r>
              <a:rPr lang="en-GB" dirty="0" err="1" smtClean="0"/>
              <a:t>grondbeleid</a:t>
            </a:r>
            <a:r>
              <a:rPr lang="en-GB" dirty="0" smtClean="0"/>
              <a:t>:</a:t>
            </a:r>
          </a:p>
          <a:p>
            <a:pPr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err="1" smtClean="0"/>
              <a:t>Regierol</a:t>
            </a: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err="1" smtClean="0"/>
              <a:t>Effectief</a:t>
            </a:r>
            <a:r>
              <a:rPr lang="en-GB" dirty="0" smtClean="0"/>
              <a:t> </a:t>
            </a:r>
            <a:r>
              <a:rPr lang="en-GB" dirty="0" err="1" smtClean="0"/>
              <a:t>kostenverhaal</a:t>
            </a: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‘</a:t>
            </a:r>
            <a:r>
              <a:rPr lang="en-GB" dirty="0" err="1" smtClean="0"/>
              <a:t>Tekortkomingen</a:t>
            </a:r>
            <a:r>
              <a:rPr lang="en-GB" dirty="0" smtClean="0"/>
              <a:t>’ in </a:t>
            </a:r>
            <a:r>
              <a:rPr lang="en-GB" dirty="0" err="1" smtClean="0"/>
              <a:t>voormalige</a:t>
            </a:r>
            <a:r>
              <a:rPr lang="en-GB" dirty="0" smtClean="0"/>
              <a:t> WRO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‘Cash cow’: </a:t>
            </a:r>
            <a:r>
              <a:rPr lang="en-GB" dirty="0" err="1" smtClean="0"/>
              <a:t>ontwikkelwinst</a:t>
            </a:r>
            <a:r>
              <a:rPr lang="en-GB" dirty="0" smtClean="0"/>
              <a:t> </a:t>
            </a:r>
            <a:r>
              <a:rPr lang="en-GB" dirty="0" err="1" smtClean="0"/>
              <a:t>blijft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gemeente</a:t>
            </a: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‘Public goods’ argument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Expertise </a:t>
            </a:r>
            <a:r>
              <a:rPr lang="en-GB" dirty="0" err="1" smtClean="0"/>
              <a:t>gemeentelijke</a:t>
            </a:r>
            <a:r>
              <a:rPr lang="en-GB" dirty="0" smtClean="0"/>
              <a:t> </a:t>
            </a:r>
            <a:r>
              <a:rPr lang="en-GB" dirty="0" err="1" smtClean="0"/>
              <a:t>grondbedrijven</a:t>
            </a: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err="1" smtClean="0"/>
              <a:t>Ondersteund</a:t>
            </a:r>
            <a:r>
              <a:rPr lang="en-GB" dirty="0" smtClean="0"/>
              <a:t> door </a:t>
            </a:r>
            <a:r>
              <a:rPr lang="en-GB" dirty="0" err="1" smtClean="0"/>
              <a:t>projectontwikkelaars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6516"/>
            <a:ext cx="8712968" cy="741164"/>
          </a:xfrm>
        </p:spPr>
        <p:txBody>
          <a:bodyPr/>
          <a:lstStyle/>
          <a:p>
            <a:r>
              <a:rPr lang="nl-NL" sz="2400" dirty="0" smtClean="0"/>
              <a:t>Actief gemeentelijk grondbeleid: benutten waardesprong</a:t>
            </a: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Rechte verbindingslijn 3"/>
          <p:cNvCxnSpPr/>
          <p:nvPr/>
        </p:nvCxnSpPr>
        <p:spPr bwMode="auto">
          <a:xfrm rot="5400000">
            <a:off x="-642974" y="3571876"/>
            <a:ext cx="3286148" cy="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" name="Rechte verbindingslijn met pijl 4"/>
          <p:cNvCxnSpPr/>
          <p:nvPr/>
        </p:nvCxnSpPr>
        <p:spPr bwMode="auto">
          <a:xfrm>
            <a:off x="1000100" y="5214950"/>
            <a:ext cx="6786610" cy="1588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" name="Tekstvak 5"/>
          <p:cNvSpPr txBox="1"/>
          <p:nvPr/>
        </p:nvSpPr>
        <p:spPr>
          <a:xfrm>
            <a:off x="500034" y="191666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 </a:t>
            </a:r>
            <a:r>
              <a:rPr lang="nl-NL" b="1" dirty="0" smtClean="0">
                <a:solidFill>
                  <a:schemeClr val="bg1"/>
                </a:solidFill>
              </a:rPr>
              <a:t>€</a:t>
            </a:r>
            <a:endParaRPr lang="en-US" b="1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71810"/>
            <a:ext cx="2071702" cy="173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kstvak 66"/>
          <p:cNvSpPr txBox="1"/>
          <p:nvPr/>
        </p:nvSpPr>
        <p:spPr>
          <a:xfrm>
            <a:off x="1142976" y="528638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</a:rPr>
              <a:t>Waarde grond in huidige gebruik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9" name="Rechte verbindingslijn met pijl 68"/>
          <p:cNvCxnSpPr/>
          <p:nvPr/>
        </p:nvCxnSpPr>
        <p:spPr bwMode="auto">
          <a:xfrm flipV="1">
            <a:off x="3428992" y="3357562"/>
            <a:ext cx="1285884" cy="428628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9" y="1844824"/>
            <a:ext cx="3493315" cy="279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" name="Tekstvak 101"/>
          <p:cNvSpPr txBox="1"/>
          <p:nvPr/>
        </p:nvSpPr>
        <p:spPr>
          <a:xfrm>
            <a:off x="5000628" y="528638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</a:rPr>
              <a:t>Waarde grond in nieuwe gebruik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3" name="Tekstvak 102"/>
          <p:cNvSpPr txBox="1"/>
          <p:nvPr/>
        </p:nvSpPr>
        <p:spPr>
          <a:xfrm>
            <a:off x="3357554" y="3929066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chemeClr val="bg1"/>
                </a:solidFill>
              </a:rPr>
              <a:t>Waardesprong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dirty="0" smtClean="0">
                <a:latin typeface="Arial" pitchFamily="34" charset="0"/>
                <a:ea typeface="ＭＳ Ｐゴシック"/>
                <a:cs typeface="Arial" pitchFamily="34" charset="0"/>
              </a:rPr>
              <a:t>Problemen van gemeenten op de grondmarkt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Verwervingskosten</a:t>
            </a:r>
            <a:r>
              <a:rPr lang="en-US" dirty="0" smtClean="0"/>
              <a:t>; </a:t>
            </a:r>
            <a:r>
              <a:rPr lang="en-US" dirty="0" err="1" smtClean="0"/>
              <a:t>tijdbeslag</a:t>
            </a:r>
            <a:r>
              <a:rPr lang="en-US" dirty="0" smtClean="0"/>
              <a:t> </a:t>
            </a:r>
            <a:r>
              <a:rPr lang="en-US" dirty="0" err="1" smtClean="0"/>
              <a:t>verwerving</a:t>
            </a:r>
            <a:endParaRPr lang="en-US" dirty="0" smtClean="0"/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r>
              <a:rPr lang="nl-NL" dirty="0" smtClean="0"/>
              <a:t>Versnipperd eigendom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Gebrekkige</a:t>
            </a:r>
            <a:r>
              <a:rPr lang="en-US" dirty="0" smtClean="0"/>
              <a:t> </a:t>
            </a:r>
            <a:r>
              <a:rPr lang="en-US" dirty="0" err="1" smtClean="0"/>
              <a:t>transparantie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mogelijkheden</a:t>
            </a:r>
            <a:r>
              <a:rPr lang="en-US" dirty="0" smtClean="0"/>
              <a:t> tot </a:t>
            </a:r>
            <a:r>
              <a:rPr lang="en-US" dirty="0" err="1" smtClean="0"/>
              <a:t>baatafroming</a:t>
            </a:r>
            <a:r>
              <a:rPr lang="en-US" dirty="0" smtClean="0"/>
              <a:t>: </a:t>
            </a:r>
            <a:r>
              <a:rPr lang="en-US" dirty="0" err="1" smtClean="0"/>
              <a:t>eigenaren</a:t>
            </a:r>
            <a:r>
              <a:rPr lang="en-US" dirty="0" smtClean="0"/>
              <a:t> </a:t>
            </a:r>
            <a:r>
              <a:rPr lang="en-US" dirty="0" err="1" smtClean="0"/>
              <a:t>bestaand</a:t>
            </a:r>
            <a:r>
              <a:rPr lang="en-US" dirty="0" smtClean="0"/>
              <a:t> </a:t>
            </a:r>
            <a:r>
              <a:rPr lang="en-US" dirty="0" err="1" smtClean="0"/>
              <a:t>vastgoed</a:t>
            </a:r>
            <a:r>
              <a:rPr lang="en-US" dirty="0" smtClean="0"/>
              <a:t> </a:t>
            </a:r>
            <a:r>
              <a:rPr lang="en-US" dirty="0" err="1" smtClean="0"/>
              <a:t>profiteren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Risico’s</a:t>
            </a:r>
            <a:r>
              <a:rPr lang="en-US" dirty="0" smtClean="0"/>
              <a:t>: </a:t>
            </a:r>
            <a:r>
              <a:rPr lang="en-US" dirty="0" err="1" smtClean="0"/>
              <a:t>kosten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baat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endParaRPr lang="en-US" dirty="0" smtClean="0"/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r>
              <a:rPr lang="nl-NL" dirty="0" smtClean="0"/>
              <a:t>Ontwikkelwinst onzeker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Kostenverhaal</a:t>
            </a:r>
            <a:r>
              <a:rPr lang="en-US" dirty="0" smtClean="0"/>
              <a:t> </a:t>
            </a:r>
            <a:r>
              <a:rPr lang="en-US" dirty="0" err="1" smtClean="0"/>
              <a:t>gelimiteerd</a:t>
            </a:r>
            <a:r>
              <a:rPr lang="en-US" dirty="0" smtClean="0"/>
              <a:t> door </a:t>
            </a:r>
            <a:r>
              <a:rPr lang="en-US" dirty="0" err="1" smtClean="0"/>
              <a:t>opbrengsten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  <a:ea typeface="ＭＳ Ｐゴシック"/>
                <a:cs typeface="Arial" pitchFamily="34" charset="0"/>
              </a:rPr>
              <a:t>Nieuwe instrumenten voor gebiedsontwikkeling</a:t>
            </a:r>
            <a:endParaRPr lang="en-US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Loslaten van strategie ‘integrale gebiedsontwikkeling’</a:t>
            </a:r>
          </a:p>
          <a:p>
            <a:pPr lvl="1">
              <a:defRPr/>
            </a:pPr>
            <a:r>
              <a:rPr lang="nl-NL" dirty="0" smtClean="0"/>
              <a:t>‘Spontane stad’</a:t>
            </a:r>
          </a:p>
          <a:p>
            <a:pPr lvl="1">
              <a:defRPr/>
            </a:pPr>
            <a:r>
              <a:rPr lang="nl-NL" dirty="0" smtClean="0"/>
              <a:t>Organische gebiedsontwikkeling</a:t>
            </a:r>
          </a:p>
          <a:p>
            <a:pPr lvl="1">
              <a:defRPr/>
            </a:pPr>
            <a:endParaRPr lang="nl-NL" dirty="0" smtClean="0"/>
          </a:p>
          <a:p>
            <a:pPr>
              <a:defRPr/>
            </a:pPr>
            <a:r>
              <a:rPr lang="nl-NL" dirty="0" smtClean="0"/>
              <a:t>Voor die situaties dat integrale gebiedsontwikkeling noodzakelijk is:</a:t>
            </a:r>
          </a:p>
          <a:p>
            <a:pPr lvl="1">
              <a:defRPr/>
            </a:pPr>
            <a:r>
              <a:rPr lang="nl-NL" dirty="0" smtClean="0"/>
              <a:t>Actief gemeentelijk grondbeleid</a:t>
            </a:r>
          </a:p>
          <a:p>
            <a:pPr lvl="1">
              <a:defRPr/>
            </a:pPr>
            <a:r>
              <a:rPr lang="nl-NL" dirty="0" smtClean="0"/>
              <a:t>Stedelijke herverkaveling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ontstaan verliezen van gemeenten op grondmarkt?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None/>
            </a:pPr>
            <a:r>
              <a:rPr lang="nl-NL" u="sng" dirty="0" smtClean="0"/>
              <a:t>Niet in exploitatie genomen gronden</a:t>
            </a:r>
          </a:p>
          <a:p>
            <a:pPr marL="342900" indent="-342900">
              <a:buNone/>
            </a:pPr>
            <a:endParaRPr lang="nl-NL" u="sng" dirty="0" smtClean="0"/>
          </a:p>
          <a:p>
            <a:pPr marL="342900" indent="-342900"/>
            <a:r>
              <a:rPr lang="nl-NL" dirty="0" smtClean="0"/>
              <a:t>Gemeente verwerft (landbouw)grond op (toekomstige) bouwlocatie</a:t>
            </a:r>
          </a:p>
          <a:p>
            <a:pPr marL="342900" indent="-342900"/>
            <a:r>
              <a:rPr lang="nl-NL" dirty="0" smtClean="0"/>
              <a:t>Gemeente betaalt prijs ver boven agrarische waarde (bijv. € 50 i.p.v. € 5 per m2)</a:t>
            </a:r>
          </a:p>
          <a:p>
            <a:pPr marL="342900" indent="-342900"/>
            <a:r>
              <a:rPr lang="nl-NL" dirty="0" smtClean="0"/>
              <a:t>Indien ‘reëel en stellig voornemen tot bebouwing’: gemeente boekt allerlei kosten op de grondexploitatie (infrastructuur, plankosten, …)</a:t>
            </a:r>
          </a:p>
          <a:p>
            <a:pPr marL="342900" indent="-342900"/>
            <a:r>
              <a:rPr lang="nl-NL" dirty="0" smtClean="0"/>
              <a:t>Stel: woningbouwlocatie wordt niet ontwikkeld</a:t>
            </a:r>
          </a:p>
          <a:p>
            <a:pPr marL="342900" indent="-342900"/>
            <a:r>
              <a:rPr lang="nl-NL" dirty="0" smtClean="0"/>
              <a:t>Gemeente moet afboeken naar agrarische waarde</a:t>
            </a:r>
          </a:p>
          <a:p>
            <a:pPr marL="342900" indent="-342900"/>
            <a:r>
              <a:rPr lang="nl-NL" dirty="0" smtClean="0"/>
              <a:t>Verlies: totaal </a:t>
            </a:r>
            <a:r>
              <a:rPr lang="nl-NL" dirty="0" err="1" smtClean="0"/>
              <a:t>verwervingen</a:t>
            </a:r>
            <a:r>
              <a:rPr lang="nl-NL" dirty="0" smtClean="0"/>
              <a:t> plus gemaakte kosten </a:t>
            </a:r>
            <a:r>
              <a:rPr lang="nl-NL" i="1" dirty="0" smtClean="0"/>
              <a:t>minus </a:t>
            </a:r>
            <a:r>
              <a:rPr lang="nl-NL" dirty="0" smtClean="0"/>
              <a:t>agrarische waarde grond</a:t>
            </a:r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ontstaan verliezen van gemeenten op grondmarkt?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None/>
            </a:pPr>
            <a:r>
              <a:rPr lang="nl-NL" u="sng" dirty="0" smtClean="0"/>
              <a:t>Bouwgrond in exploitatie</a:t>
            </a:r>
          </a:p>
          <a:p>
            <a:pPr marL="342900" indent="-342900">
              <a:buNone/>
            </a:pPr>
            <a:endParaRPr lang="nl-NL" u="sng" dirty="0" smtClean="0"/>
          </a:p>
          <a:p>
            <a:pPr marL="342900" indent="-342900"/>
            <a:r>
              <a:rPr lang="nl-NL" dirty="0" smtClean="0"/>
              <a:t>Gemeente verwerft (landbouw)grond op (toekomstige) bouwlocatie</a:t>
            </a:r>
          </a:p>
          <a:p>
            <a:pPr marL="342900" indent="-342900"/>
            <a:r>
              <a:rPr lang="nl-NL" dirty="0" smtClean="0"/>
              <a:t>Gemeente betaalt prijs ver boven agrarische waarde (bijv. € 50 i.p.v. € 5 per m2)</a:t>
            </a:r>
          </a:p>
          <a:p>
            <a:pPr marL="342900" indent="-342900"/>
            <a:r>
              <a:rPr lang="nl-NL" dirty="0" smtClean="0"/>
              <a:t>Gemeente start een grondexploitatie en boekt allerlei kosten op de grondexploitatie (rentekosten, infrastructuur, plankosten, …)</a:t>
            </a:r>
          </a:p>
          <a:p>
            <a:pPr marL="342900" indent="-342900"/>
            <a:r>
              <a:rPr lang="nl-NL" dirty="0" smtClean="0"/>
              <a:t>Stel: woningbouwlocatie wordt wel ontwikkeld, maar:</a:t>
            </a:r>
          </a:p>
          <a:p>
            <a:pPr marL="624175" lvl="1" indent="-342900"/>
            <a:r>
              <a:rPr lang="nl-NL" dirty="0" smtClean="0"/>
              <a:t>Vertraagd</a:t>
            </a:r>
          </a:p>
          <a:p>
            <a:pPr marL="624175" lvl="1" indent="-342900"/>
            <a:r>
              <a:rPr lang="nl-NL" dirty="0" smtClean="0"/>
              <a:t>Lagere uitgifteprijzen</a:t>
            </a:r>
          </a:p>
          <a:p>
            <a:pPr marL="342900" indent="-342900"/>
            <a:r>
              <a:rPr lang="nl-NL" dirty="0" smtClean="0"/>
              <a:t>Gemeente moet voorziening treffen om toekomstige verliezen op te kunnen vangen, als gevolg van:</a:t>
            </a:r>
          </a:p>
          <a:p>
            <a:pPr marL="624175" lvl="1" indent="-342900"/>
            <a:r>
              <a:rPr lang="nl-NL" dirty="0" smtClean="0"/>
              <a:t>Oplopende rentekosten</a:t>
            </a:r>
          </a:p>
          <a:p>
            <a:pPr marL="624175" lvl="1" indent="-342900"/>
            <a:r>
              <a:rPr lang="nl-NL" dirty="0" smtClean="0"/>
              <a:t>Lagere opbrengsten uit verkoop grond</a:t>
            </a:r>
          </a:p>
          <a:p>
            <a:pPr marL="624175" lvl="1" indent="-342900"/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Ontwikkelingen woningmarkt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Marktinvloeden woningmarkt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Effect  daling woningprijs op grondprijs (residuele grondwaarde)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sz="1600" dirty="0" smtClean="0"/>
              <a:t>Conclusie: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/>
              <a:t>Een daling van de VON-prijs met 5% en een daling van de stichtingskosten met 3% levert een daling van de residuele grondwaarde met 10% op, in plaats van de ingecalculeerde stijging van 1 à 2% per jaar.......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8611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7560840" cy="172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57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Schrappen van woningbouwplannen (</a:t>
            </a:r>
            <a:r>
              <a:rPr lang="nl-NL" dirty="0" err="1" smtClean="0"/>
              <a:t>Reeve</a:t>
            </a:r>
            <a:r>
              <a:rPr lang="nl-NL" dirty="0" smtClean="0"/>
              <a:t>, </a:t>
            </a:r>
            <a:r>
              <a:rPr lang="nl-NL" dirty="0" err="1" smtClean="0"/>
              <a:t>IJsseldelta</a:t>
            </a:r>
            <a:r>
              <a:rPr lang="nl-NL" dirty="0" smtClean="0"/>
              <a:t> Zuid)?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Zorgvuldige ruimtelijke ordening</a:t>
            </a:r>
          </a:p>
          <a:p>
            <a:pPr lvl="1"/>
            <a:r>
              <a:rPr lang="nl-NL" dirty="0" smtClean="0"/>
              <a:t>Ruimtelijke kwaliteit bestaande stad</a:t>
            </a:r>
          </a:p>
          <a:p>
            <a:pPr lvl="1"/>
            <a:r>
              <a:rPr lang="nl-NL" dirty="0" smtClean="0"/>
              <a:t>Zorgvuldige ontwikkeling ‘nieuwe stad’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err="1" smtClean="0"/>
              <a:t>Volkshuisvestelijke</a:t>
            </a:r>
            <a:r>
              <a:rPr lang="nl-NL" dirty="0" smtClean="0"/>
              <a:t> belangen</a:t>
            </a:r>
          </a:p>
          <a:p>
            <a:pPr lvl="1"/>
            <a:r>
              <a:rPr lang="nl-NL" dirty="0" smtClean="0"/>
              <a:t>‘Voldoende’ woningen naar woningbouwcategorie</a:t>
            </a:r>
          </a:p>
          <a:p>
            <a:pPr lvl="1"/>
            <a:r>
              <a:rPr lang="nl-NL" dirty="0" smtClean="0"/>
              <a:t>Ongewenste leegstand voorkomen</a:t>
            </a:r>
          </a:p>
          <a:p>
            <a:pPr lvl="1"/>
            <a:r>
              <a:rPr lang="nl-NL" dirty="0" smtClean="0"/>
              <a:t>Kwaliteit bestaande voorraad</a:t>
            </a:r>
          </a:p>
          <a:p>
            <a:endParaRPr lang="nl-NL" dirty="0" smtClean="0"/>
          </a:p>
          <a:p>
            <a:r>
              <a:rPr lang="nl-NL" dirty="0" smtClean="0"/>
              <a:t>Financiële afwegingen</a:t>
            </a:r>
          </a:p>
          <a:p>
            <a:pPr lvl="1"/>
            <a:r>
              <a:rPr lang="nl-NL" dirty="0" smtClean="0"/>
              <a:t>Boekhoudregels</a:t>
            </a:r>
          </a:p>
          <a:p>
            <a:pPr lvl="1"/>
            <a:r>
              <a:rPr lang="nl-NL" dirty="0" smtClean="0"/>
              <a:t>Ontwikkelstrategie gericht op beperken van financiële verliezen</a:t>
            </a:r>
          </a:p>
          <a:p>
            <a:pPr lvl="1"/>
            <a:r>
              <a:rPr lang="nl-NL" dirty="0" smtClean="0"/>
              <a:t>Risicobeheersing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68828" cy="741164"/>
          </a:xfrm>
        </p:spPr>
        <p:txBody>
          <a:bodyPr/>
          <a:lstStyle/>
          <a:p>
            <a:r>
              <a:rPr lang="nl-NL" dirty="0" smtClean="0"/>
              <a:t>Gewijzigde marktomstandigheden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892" y="1124744"/>
            <a:ext cx="7768828" cy="4554537"/>
          </a:xfrm>
        </p:spPr>
        <p:txBody>
          <a:bodyPr/>
          <a:lstStyle/>
          <a:p>
            <a:r>
              <a:rPr lang="nl-NL" dirty="0" smtClean="0"/>
              <a:t>Toekomstige vraag naar woningen onzeker: consequenties voor uitgifte tempo</a:t>
            </a:r>
          </a:p>
          <a:p>
            <a:endParaRPr lang="nl-NL" dirty="0" smtClean="0"/>
          </a:p>
          <a:p>
            <a:r>
              <a:rPr lang="nl-NL" dirty="0" smtClean="0"/>
              <a:t>Grote planvoorraden in Kampen: consequenties voor uitgifte tempo</a:t>
            </a:r>
          </a:p>
          <a:p>
            <a:endParaRPr lang="nl-NL" dirty="0" smtClean="0"/>
          </a:p>
          <a:p>
            <a:r>
              <a:rPr lang="nl-NL" dirty="0" smtClean="0"/>
              <a:t>Grote planvoorraden in regio: consequenties voor uitgifte tempo</a:t>
            </a:r>
          </a:p>
          <a:p>
            <a:endParaRPr lang="nl-NL" dirty="0" smtClean="0"/>
          </a:p>
          <a:p>
            <a:r>
              <a:rPr lang="nl-NL" dirty="0" smtClean="0"/>
              <a:t>Woningprijzen zijn fors gedaald: consequenties voor uitgifteprijzen</a:t>
            </a:r>
          </a:p>
          <a:p>
            <a:pPr lvl="1"/>
            <a:r>
              <a:rPr lang="nl-NL" dirty="0" smtClean="0"/>
              <a:t>Rapport Bureau Middelkoop: daling huizenprijzen van 10% leidt tot daling nominale grondopbrengsten met €32 miljoen.</a:t>
            </a:r>
          </a:p>
          <a:p>
            <a:endParaRPr lang="nl-NL" dirty="0" smtClean="0"/>
          </a:p>
          <a:p>
            <a:r>
              <a:rPr lang="nl-NL" dirty="0" smtClean="0"/>
              <a:t>Risico / kans dat woningprijzen nog verder dalen: consequenties voor uitgifteprijzen</a:t>
            </a:r>
          </a:p>
          <a:p>
            <a:endParaRPr lang="nl-NL" dirty="0" smtClean="0"/>
          </a:p>
          <a:p>
            <a:r>
              <a:rPr lang="nl-NL" dirty="0" smtClean="0"/>
              <a:t>Geen sprake meer van marktschommelingen, maar van marktcorrectie</a:t>
            </a:r>
          </a:p>
          <a:p>
            <a:endParaRPr lang="nl-NL" dirty="0" smtClean="0"/>
          </a:p>
          <a:p>
            <a:r>
              <a:rPr lang="nl-NL" dirty="0" smtClean="0"/>
              <a:t>Grondexploitaties locaties Kampen: communicerende vaten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Huidige financiële uitgangspunten / situatie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Voorinvestering van € 63,5 miljoen (in 2021) beïnvloedt contante resultaat in negatieve zin</a:t>
            </a:r>
          </a:p>
          <a:p>
            <a:endParaRPr lang="nl-NL" dirty="0" smtClean="0"/>
          </a:p>
          <a:p>
            <a:r>
              <a:rPr lang="nl-NL" dirty="0" smtClean="0"/>
              <a:t>Plan gaat uit van opbrengstenstijging van 2% per jaar (woningbouw 1</a:t>
            </a:r>
            <a:r>
              <a:rPr lang="nl-NL" baseline="30000" dirty="0" smtClean="0"/>
              <a:t>e</a:t>
            </a:r>
            <a:r>
              <a:rPr lang="nl-NL" dirty="0" smtClean="0"/>
              <a:t> 4 jaar op 0%)</a:t>
            </a:r>
          </a:p>
          <a:p>
            <a:endParaRPr lang="nl-NL" dirty="0" smtClean="0"/>
          </a:p>
          <a:p>
            <a:r>
              <a:rPr lang="nl-NL" dirty="0" smtClean="0"/>
              <a:t>Looptijd 22 jaar</a:t>
            </a:r>
          </a:p>
          <a:p>
            <a:endParaRPr lang="nl-NL" dirty="0" smtClean="0"/>
          </a:p>
          <a:p>
            <a:r>
              <a:rPr lang="nl-NL" dirty="0" smtClean="0"/>
              <a:t>Prognose: resultaat op contante waarde € -/- 2,8 miljoen</a:t>
            </a:r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 dirty="0" smtClean="0"/>
              <a:t>Wat kun je er aan doen? (1): Opzet / uitvoering plan aanpassen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Flexibiliteit inbouwen: bouwen voor de vraag</a:t>
            </a:r>
          </a:p>
          <a:p>
            <a:endParaRPr lang="nl-NL" dirty="0" smtClean="0"/>
          </a:p>
          <a:p>
            <a:r>
              <a:rPr lang="nl-NL" dirty="0" smtClean="0"/>
              <a:t>‘Langzame’ start</a:t>
            </a:r>
          </a:p>
          <a:p>
            <a:endParaRPr lang="nl-NL" dirty="0" smtClean="0"/>
          </a:p>
          <a:p>
            <a:r>
              <a:rPr lang="nl-NL" dirty="0" smtClean="0"/>
              <a:t>Minimaliseren van voorinvesteringen</a:t>
            </a:r>
          </a:p>
          <a:p>
            <a:endParaRPr lang="nl-NL" dirty="0" smtClean="0"/>
          </a:p>
          <a:p>
            <a:r>
              <a:rPr lang="nl-NL" dirty="0" smtClean="0"/>
              <a:t>Mogelijkheden openhouden voor uiteindelijk kleinere woningaantallen</a:t>
            </a:r>
          </a:p>
          <a:p>
            <a:endParaRPr lang="nl-NL" dirty="0" smtClean="0"/>
          </a:p>
          <a:p>
            <a:r>
              <a:rPr lang="nl-NL" dirty="0" smtClean="0"/>
              <a:t>Consequenties voor exploitatieresultaat:</a:t>
            </a:r>
          </a:p>
          <a:p>
            <a:pPr lvl="1"/>
            <a:r>
              <a:rPr lang="nl-NL" dirty="0" smtClean="0"/>
              <a:t>Verbetering door terugbrengen voorinvesteringen</a:t>
            </a:r>
          </a:p>
          <a:p>
            <a:pPr lvl="1"/>
            <a:r>
              <a:rPr lang="nl-NL" dirty="0" smtClean="0"/>
              <a:t>Verslechtering door (mogelijk) lagere opbrengsten uit uitgifte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 je er aan doen? (2): Uitgiftetempo versnellen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Uitgifteprijzen sterk verlagen</a:t>
            </a:r>
          </a:p>
          <a:p>
            <a:endParaRPr lang="nl-NL" dirty="0" smtClean="0"/>
          </a:p>
          <a:p>
            <a:r>
              <a:rPr lang="nl-NL" dirty="0" smtClean="0"/>
              <a:t>Bouwers / ontwikkelaars zullen sneller grond afnemen voor woningbouw</a:t>
            </a:r>
          </a:p>
          <a:p>
            <a:endParaRPr lang="nl-NL" dirty="0" smtClean="0"/>
          </a:p>
          <a:p>
            <a:r>
              <a:rPr lang="nl-NL" dirty="0" smtClean="0"/>
              <a:t>Consequenties voor exploitatieresultaat:</a:t>
            </a:r>
          </a:p>
          <a:p>
            <a:pPr lvl="1"/>
            <a:r>
              <a:rPr lang="nl-NL" dirty="0" smtClean="0"/>
              <a:t>Verslechtering door lagere uitgifteprijzen</a:t>
            </a:r>
          </a:p>
          <a:p>
            <a:pPr lvl="1"/>
            <a:r>
              <a:rPr lang="nl-NL" dirty="0" smtClean="0"/>
              <a:t>Verbetering door versnelde uitgifte (werkt sterk door in contante waarde)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Andere consequenties:</a:t>
            </a:r>
          </a:p>
          <a:p>
            <a:pPr lvl="1"/>
            <a:r>
              <a:rPr lang="nl-NL" dirty="0" smtClean="0"/>
              <a:t>Drukt prijzen op bestaande koopwoningenmarkt</a:t>
            </a:r>
          </a:p>
          <a:p>
            <a:pPr lvl="1"/>
            <a:r>
              <a:rPr lang="nl-NL" dirty="0" smtClean="0"/>
              <a:t>Drukt uitgiftetempo in andere grondexploitaties</a:t>
            </a:r>
            <a:endParaRPr lang="en-US" dirty="0" smtClean="0"/>
          </a:p>
          <a:p>
            <a:pPr lvl="1"/>
            <a:endParaRPr lang="nl-NL" dirty="0" smtClean="0"/>
          </a:p>
          <a:p>
            <a:r>
              <a:rPr lang="nl-NL" dirty="0" smtClean="0"/>
              <a:t>Risico’s en effect zijn moeilijk in te schatten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 je er aan doen? (3): Niet ontwikkelen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Stoppen met de plannen</a:t>
            </a:r>
          </a:p>
          <a:p>
            <a:endParaRPr lang="nl-NL" dirty="0" smtClean="0"/>
          </a:p>
          <a:p>
            <a:r>
              <a:rPr lang="nl-NL" dirty="0" smtClean="0"/>
              <a:t>Consequenties voor exploitatieresultaat: financieel </a:t>
            </a:r>
            <a:r>
              <a:rPr lang="nl-NL" dirty="0" err="1" smtClean="0"/>
              <a:t>exit-risico</a:t>
            </a:r>
            <a:endParaRPr lang="nl-NL" dirty="0" smtClean="0"/>
          </a:p>
          <a:p>
            <a:pPr lvl="1"/>
            <a:r>
              <a:rPr lang="nl-NL" dirty="0" smtClean="0"/>
              <a:t>Verwervingskosten grond afboeken</a:t>
            </a:r>
          </a:p>
          <a:p>
            <a:pPr lvl="1"/>
            <a:r>
              <a:rPr lang="nl-NL" dirty="0" smtClean="0"/>
              <a:t>Reeds gemaakte kosten (rente, voorinvesteringen) afboeken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Andere consequenties:</a:t>
            </a:r>
          </a:p>
          <a:p>
            <a:pPr lvl="1"/>
            <a:r>
              <a:rPr lang="nl-NL" dirty="0" smtClean="0"/>
              <a:t>Mogelijk verbetering resultaat overige grondexploitaties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 je er aan doen? (4): huidige opzet handhaven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Doorgaan met voorinvesteringen</a:t>
            </a:r>
          </a:p>
          <a:p>
            <a:endParaRPr lang="nl-NL" dirty="0" smtClean="0"/>
          </a:p>
          <a:p>
            <a:r>
              <a:rPr lang="nl-NL" dirty="0" smtClean="0"/>
              <a:t>Starten met uitgifte bouwgrond</a:t>
            </a:r>
          </a:p>
          <a:p>
            <a:endParaRPr lang="nl-NL" dirty="0" smtClean="0"/>
          </a:p>
          <a:p>
            <a:r>
              <a:rPr lang="nl-NL" dirty="0" smtClean="0"/>
              <a:t>Jaarlijks prognose exploitatieresultaat bijstellen</a:t>
            </a:r>
          </a:p>
          <a:p>
            <a:endParaRPr lang="nl-NL" dirty="0" smtClean="0"/>
          </a:p>
          <a:p>
            <a:r>
              <a:rPr lang="nl-NL" dirty="0" smtClean="0"/>
              <a:t>Extra risicoreservering</a:t>
            </a:r>
          </a:p>
          <a:p>
            <a:endParaRPr lang="nl-NL" dirty="0" smtClean="0"/>
          </a:p>
          <a:p>
            <a:r>
              <a:rPr lang="nl-NL" dirty="0" smtClean="0"/>
              <a:t>Consequenties exploitatieresultaat</a:t>
            </a:r>
          </a:p>
          <a:p>
            <a:pPr lvl="1"/>
            <a:r>
              <a:rPr lang="nl-NL" dirty="0" smtClean="0"/>
              <a:t>Risico’s zijn moeilijk in te schatten</a:t>
            </a:r>
          </a:p>
          <a:p>
            <a:pPr lvl="1"/>
            <a:r>
              <a:rPr lang="nl-NL" dirty="0" smtClean="0"/>
              <a:t>Bijsturing in planvorming is moeilijk (?)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Overige consequenties</a:t>
            </a:r>
          </a:p>
          <a:p>
            <a:pPr lvl="1"/>
            <a:r>
              <a:rPr lang="nl-NL" dirty="0" smtClean="0"/>
              <a:t>Effect op overige </a:t>
            </a:r>
            <a:r>
              <a:rPr lang="nl-NL" smtClean="0"/>
              <a:t>exploitaties ongewis</a:t>
            </a:r>
            <a:endParaRPr lang="nl-NL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68828" cy="741164"/>
          </a:xfrm>
        </p:spPr>
        <p:txBody>
          <a:bodyPr/>
          <a:lstStyle/>
          <a:p>
            <a:r>
              <a:rPr lang="nl-NL" dirty="0" smtClean="0"/>
              <a:t>1. De woningbouwmarkt: ontwikkeling aantal huishoudens</a:t>
            </a:r>
            <a:endParaRPr lang="en-US" dirty="0"/>
          </a:p>
        </p:txBody>
      </p:sp>
      <p:pic>
        <p:nvPicPr>
          <p:cNvPr id="198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54" t="27972" r="15750" b="12345"/>
          <a:stretch>
            <a:fillRect/>
          </a:stretch>
        </p:blipFill>
        <p:spPr bwMode="auto">
          <a:xfrm>
            <a:off x="827584" y="1196752"/>
            <a:ext cx="7301610" cy="47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623731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Bron: CBS (2013) ‘Wonen in ongewone tijden’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68828" cy="741164"/>
          </a:xfrm>
        </p:spPr>
        <p:txBody>
          <a:bodyPr/>
          <a:lstStyle/>
          <a:p>
            <a:r>
              <a:rPr lang="nl-NL" dirty="0" smtClean="0"/>
              <a:t>Huishoudens naar leeftijd en samenstelling</a:t>
            </a:r>
            <a:endParaRPr lang="en-US" dirty="0"/>
          </a:p>
        </p:txBody>
      </p:sp>
      <p:pic>
        <p:nvPicPr>
          <p:cNvPr id="199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125" t="38203" r="15750" b="15755"/>
          <a:stretch>
            <a:fillRect/>
          </a:stretch>
        </p:blipFill>
        <p:spPr bwMode="auto">
          <a:xfrm>
            <a:off x="395536" y="1287089"/>
            <a:ext cx="8470274" cy="415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68828" cy="741164"/>
          </a:xfrm>
        </p:spPr>
        <p:txBody>
          <a:bodyPr/>
          <a:lstStyle/>
          <a:p>
            <a:r>
              <a:rPr lang="nl-NL" dirty="0" smtClean="0"/>
              <a:t>Reëel besteedbaar inkomen naar type huishouden</a:t>
            </a:r>
            <a:endParaRPr lang="en-US" dirty="0"/>
          </a:p>
        </p:txBody>
      </p:sp>
      <p:pic>
        <p:nvPicPr>
          <p:cNvPr id="200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72" t="33087" r="10432" b="8935"/>
          <a:stretch>
            <a:fillRect/>
          </a:stretch>
        </p:blipFill>
        <p:spPr bwMode="auto">
          <a:xfrm>
            <a:off x="713218" y="1375439"/>
            <a:ext cx="7171150" cy="45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68828" cy="741164"/>
          </a:xfrm>
        </p:spPr>
        <p:txBody>
          <a:bodyPr/>
          <a:lstStyle/>
          <a:p>
            <a:r>
              <a:rPr lang="nl-NL" sz="2000" dirty="0" smtClean="0"/>
              <a:t>Woonoppervlakte woning in m2 naar woningtype en bouwjaar</a:t>
            </a:r>
            <a:endParaRPr lang="en-US" sz="2000" dirty="0"/>
          </a:p>
        </p:txBody>
      </p:sp>
      <p:pic>
        <p:nvPicPr>
          <p:cNvPr id="201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443" t="36498" r="9102" b="14050"/>
          <a:stretch>
            <a:fillRect/>
          </a:stretch>
        </p:blipFill>
        <p:spPr bwMode="auto">
          <a:xfrm>
            <a:off x="186960" y="1124743"/>
            <a:ext cx="8561503" cy="443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68828" cy="741164"/>
          </a:xfrm>
        </p:spPr>
        <p:txBody>
          <a:bodyPr/>
          <a:lstStyle/>
          <a:p>
            <a:r>
              <a:rPr lang="nl-NL" dirty="0" smtClean="0"/>
              <a:t>Mutaties woningvoorraad</a:t>
            </a:r>
            <a:endParaRPr lang="en-US" dirty="0"/>
          </a:p>
        </p:txBody>
      </p:sp>
      <p:pic>
        <p:nvPicPr>
          <p:cNvPr id="202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443" t="34793" r="10432" b="14050"/>
          <a:stretch>
            <a:fillRect/>
          </a:stretch>
        </p:blipFill>
        <p:spPr bwMode="auto">
          <a:xfrm>
            <a:off x="251520" y="954543"/>
            <a:ext cx="8496944" cy="463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68828" cy="741164"/>
          </a:xfrm>
        </p:spPr>
        <p:txBody>
          <a:bodyPr/>
          <a:lstStyle/>
          <a:p>
            <a:r>
              <a:rPr lang="nl-NL" sz="1800" dirty="0" smtClean="0"/>
              <a:t>Aantal nieuwbouwwoningen en woonoppervlakte nieuwbouw in m2</a:t>
            </a:r>
            <a:endParaRPr lang="en-US" sz="1800" dirty="0"/>
          </a:p>
        </p:txBody>
      </p:sp>
      <p:pic>
        <p:nvPicPr>
          <p:cNvPr id="203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727" t="29677" r="13091" b="19166"/>
          <a:stretch>
            <a:fillRect/>
          </a:stretch>
        </p:blipFill>
        <p:spPr bwMode="auto">
          <a:xfrm>
            <a:off x="1187624" y="872716"/>
            <a:ext cx="6696744" cy="502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68828" cy="741164"/>
          </a:xfrm>
        </p:spPr>
        <p:txBody>
          <a:bodyPr/>
          <a:lstStyle/>
          <a:p>
            <a:r>
              <a:rPr lang="nl-NL" dirty="0" smtClean="0"/>
              <a:t>Prijsindex 2012 ten opzichte van 2009</a:t>
            </a:r>
            <a:endParaRPr lang="en-US" dirty="0"/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397" t="24561" r="13091" b="24282"/>
          <a:stretch>
            <a:fillRect/>
          </a:stretch>
        </p:blipFill>
        <p:spPr bwMode="auto">
          <a:xfrm>
            <a:off x="1619672" y="1070299"/>
            <a:ext cx="6264696" cy="458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j__2KkREGFQTQb6CbJ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_5IMXjF06dil1QeRDh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McWasDH9kaizGnZFWss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S3YCIhMUGzJ9zKilfD5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1l58mGUeff0LM1UB5.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pening dia's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0089B9"/>
      </a:hlink>
      <a:folHlink>
        <a:srgbClr val="0089B9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50800" tIns="50800" rIns="50800" bIns="50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1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n-lt"/>
            <a:ea typeface="+mn-ea"/>
            <a:cs typeface="+mn-cs"/>
            <a:sym typeface="Kievit-Book" charset="0"/>
          </a:defRPr>
        </a:defPPr>
      </a:lstStyle>
    </a:txDef>
  </a:objectDefaults>
  <a:extraClrSchemeLst>
    <a:extraClrScheme>
      <a:clrScheme name="Opening alg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sis pagina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BE311A"/>
      </a:hlink>
      <a:folHlink>
        <a:srgbClr val="BE311A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asis 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901</Words>
  <Application>Microsoft Office PowerPoint</Application>
  <PresentationFormat>On-screen Show (4:3)</PresentationFormat>
  <Paragraphs>203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Opening dia's</vt:lpstr>
      <vt:lpstr>Basis pagina</vt:lpstr>
      <vt:lpstr>think-cell Slide</vt:lpstr>
      <vt:lpstr>Een toekomst voor woonwijk “Reeve” in IJsseldelta-Zuid?</vt:lpstr>
      <vt:lpstr>Ontwikkelingen woningmarkt</vt:lpstr>
      <vt:lpstr>1. De woningbouwmarkt: ontwikkeling aantal huishoudens</vt:lpstr>
      <vt:lpstr>Huishoudens naar leeftijd en samenstelling</vt:lpstr>
      <vt:lpstr>Reëel besteedbaar inkomen naar type huishouden</vt:lpstr>
      <vt:lpstr>Woonoppervlakte woning in m2 naar woningtype en bouwjaar</vt:lpstr>
      <vt:lpstr>Mutaties woningvoorraad</vt:lpstr>
      <vt:lpstr>Aantal nieuwbouwwoningen en woonoppervlakte nieuwbouw in m2</vt:lpstr>
      <vt:lpstr>Prijsindex 2012 ten opzichte van 2009</vt:lpstr>
      <vt:lpstr>Verhuisgeneigden naar gewenste verhuistermijn 2009-2012</vt:lpstr>
      <vt:lpstr>Verhuisgeneigdheid en gerealiseerde verhuizing</vt:lpstr>
      <vt:lpstr>Een paar conclusies …..</vt:lpstr>
      <vt:lpstr>2. Grondbeleid, grondmarkt en grondprijzen</vt:lpstr>
      <vt:lpstr>Uniek verdienmodel Nederlandse gemeenten</vt:lpstr>
      <vt:lpstr>Actief gemeentelijk grondbeleid: benutten waardesprong</vt:lpstr>
      <vt:lpstr>Problemen van gemeenten op de grondmarkt</vt:lpstr>
      <vt:lpstr>Nieuwe instrumenten voor gebiedsontwikkeling</vt:lpstr>
      <vt:lpstr>Hoe ontstaan verliezen van gemeenten op grondmarkt? (1)</vt:lpstr>
      <vt:lpstr>Hoe ontstaan verliezen van gemeenten op grondmarkt? (2)</vt:lpstr>
      <vt:lpstr>Marktinvloeden woningmarkt</vt:lpstr>
      <vt:lpstr>Schrappen van woningbouwplannen (Reeve, IJsseldelta Zuid)?</vt:lpstr>
      <vt:lpstr>Gewijzigde marktomstandigheden</vt:lpstr>
      <vt:lpstr>Huidige financiële uitgangspunten / situatie</vt:lpstr>
      <vt:lpstr>Wat kun je er aan doen? (1): Opzet / uitvoering plan aanpassen</vt:lpstr>
      <vt:lpstr>Wat kun je er aan doen? (2): Uitgiftetempo versnellen</vt:lpstr>
      <vt:lpstr>Wat kun je er aan doen? (3): Niet ontwikkelen</vt:lpstr>
      <vt:lpstr>Wat kun je er aan doen? (4): huidige opzet handhaven</vt:lpstr>
    </vt:vector>
  </TitlesOfParts>
  <Company>Radboud Universiteit Nijmegen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U665147</dc:creator>
  <cp:lastModifiedBy>u473143</cp:lastModifiedBy>
  <cp:revision>142</cp:revision>
  <dcterms:created xsi:type="dcterms:W3CDTF">2012-03-07T15:06:42Z</dcterms:created>
  <dcterms:modified xsi:type="dcterms:W3CDTF">2013-04-21T11:43:42Z</dcterms:modified>
</cp:coreProperties>
</file>